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al" panose="020B0604020202020204" pitchFamily="34" charset="0"/>
      <p:regular r:id="rId17"/>
    </p:embeddedFont>
    <p:embeddedFont>
      <p:font typeface="Arial Bold" panose="020B0704020202020204" pitchFamily="34" charset="0"/>
      <p:regular r:id="rId18"/>
      <p:bold r:id="rId19"/>
    </p:embeddedFont>
    <p:embeddedFont>
      <p:font typeface="Barlow SemiCondensed Bold Bold" panose="020B0604020202020204" charset="0"/>
      <p:regular r:id="rId20"/>
    </p:embeddedFont>
    <p:embeddedFont>
      <p:font typeface="Belgrano" panose="020B0604020202020204" charset="0"/>
      <p:regular r:id="rId21"/>
    </p:embeddedFont>
    <p:embeddedFont>
      <p:font typeface="Bernoru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0.svg"/><Relationship Id="rId7" Type="http://schemas.openxmlformats.org/officeDocument/2006/relationships/image" Target="../media/image2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2.svg"/><Relationship Id="rId10" Type="http://schemas.openxmlformats.org/officeDocument/2006/relationships/image" Target="../media/image9.png"/><Relationship Id="rId4" Type="http://schemas.openxmlformats.org/officeDocument/2006/relationships/image" Target="../media/image8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2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1084" y="2050996"/>
            <a:ext cx="10415600" cy="3020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10"/>
              </a:lnSpc>
            </a:pPr>
            <a:r>
              <a:rPr lang="en-US" sz="9342" spc="-233">
                <a:solidFill>
                  <a:srgbClr val="FFFFFF"/>
                </a:solidFill>
                <a:latin typeface="Arial"/>
              </a:rPr>
              <a:t>Space Environment Radiation Testing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76047" y="-683261"/>
            <a:ext cx="6046132" cy="59471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21496">
            <a:off x="12553483" y="5860272"/>
            <a:ext cx="2869608" cy="2869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27">
            <a:off x="-134834" y="40874"/>
            <a:ext cx="3521792" cy="37905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988287" y="8781264"/>
            <a:ext cx="1552603" cy="16294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673238" y="8781264"/>
            <a:ext cx="930006" cy="1320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957119" y="8814123"/>
            <a:ext cx="1181841" cy="12877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98427" y="4956898"/>
            <a:ext cx="9590956" cy="7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9"/>
              </a:lnSpc>
            </a:pPr>
            <a:r>
              <a:rPr lang="en-US" sz="4030" spc="-80">
                <a:solidFill>
                  <a:srgbClr val="FFFFFF"/>
                </a:solidFill>
                <a:latin typeface="Arial"/>
              </a:rPr>
              <a:t>On Electrical Components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8427" y="6075090"/>
            <a:ext cx="8464353" cy="221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Quicksand"/>
              </a:rPr>
              <a:t>Mairely Urias, Dr. Hugh Barnaby</a:t>
            </a:r>
          </a:p>
          <a:p>
            <a:pPr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Quicksand"/>
              </a:rPr>
              <a:t>Arizona State Univeristy</a:t>
            </a:r>
          </a:p>
          <a:p>
            <a:pPr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Quicksand"/>
              </a:rPr>
              <a:t>School of Electrical, Computer, and Energy Engineering</a:t>
            </a:r>
          </a:p>
          <a:p>
            <a:pPr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Quicksand"/>
              </a:rPr>
              <a:t>2023 Arizona/NASA Space Grant Symposium</a:t>
            </a:r>
          </a:p>
          <a:p>
            <a:pPr>
              <a:lnSpc>
                <a:spcPts val="3522"/>
              </a:lnSpc>
            </a:pPr>
            <a:r>
              <a:rPr lang="en-US" sz="2348">
                <a:solidFill>
                  <a:srgbClr val="FFFFFF"/>
                </a:solidFill>
                <a:latin typeface="Quicksand"/>
              </a:rPr>
              <a:t>April 22,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888500" y="3196974"/>
            <a:ext cx="4933790" cy="6754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4034" y="1961294"/>
            <a:ext cx="1985312" cy="19853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3773" y="421342"/>
            <a:ext cx="16360454" cy="109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345">
                <a:solidFill>
                  <a:srgbClr val="FFFFFF"/>
                </a:solidFill>
                <a:latin typeface="Arial Bold"/>
              </a:rPr>
              <a:t>DEVELOPING A TEST INTERFACE, CONT.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63579" y="2372249"/>
            <a:ext cx="6475123" cy="209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PCB Design:</a:t>
            </a:r>
          </a:p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KiCad</a:t>
            </a: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31446" y="128347"/>
            <a:ext cx="9968153" cy="996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23595" y="1702316"/>
            <a:ext cx="4629352" cy="32564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42730" y="6174394"/>
            <a:ext cx="4787900" cy="31964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677411" y="683141"/>
            <a:ext cx="10383884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Arial Bold"/>
              </a:rPr>
              <a:t>TEST RESULTS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2730" y="759341"/>
            <a:ext cx="446339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 Bold"/>
              </a:rPr>
              <a:t>SEPTEMBER 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3595" y="5367709"/>
            <a:ext cx="470703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Arial Bold"/>
              </a:rPr>
              <a:t>NOVEMBER RESULTS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75832" y="3623940"/>
            <a:ext cx="6630640" cy="285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 Bold"/>
              </a:rPr>
              <a:t>Consistent with long-term radiation Total Ionizing Dose (TID) effects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 Bold"/>
              </a:rPr>
              <a:t>Deleterious to device operation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720670" y="769043"/>
            <a:ext cx="11268180" cy="946749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D1D1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5165122" y="769043"/>
            <a:ext cx="10528478" cy="946749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-5647167" y="840648"/>
            <a:ext cx="9467494" cy="946749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-5154799" y="1615452"/>
            <a:ext cx="7917887" cy="78122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4722871" y="1204550"/>
            <a:ext cx="7982287" cy="8739690"/>
            <a:chOff x="0" y="0"/>
            <a:chExt cx="829824" cy="908562"/>
          </a:xfrm>
        </p:grpSpPr>
        <p:sp>
          <p:nvSpPr>
            <p:cNvPr id="11" name="Freeform 11"/>
            <p:cNvSpPr/>
            <p:nvPr/>
          </p:nvSpPr>
          <p:spPr>
            <a:xfrm>
              <a:off x="-37342" y="0"/>
              <a:ext cx="904508" cy="908562"/>
            </a:xfrm>
            <a:custGeom>
              <a:avLst/>
              <a:gdLst/>
              <a:ahLst/>
              <a:cxnLst/>
              <a:rect l="l" t="t" r="r" b="b"/>
              <a:pathLst>
                <a:path w="904508" h="908562">
                  <a:moveTo>
                    <a:pt x="452254" y="0"/>
                  </a:moveTo>
                  <a:cubicBezTo>
                    <a:pt x="702353" y="1118"/>
                    <a:pt x="904508" y="204179"/>
                    <a:pt x="904508" y="454281"/>
                  </a:cubicBezTo>
                  <a:cubicBezTo>
                    <a:pt x="904508" y="704383"/>
                    <a:pt x="702353" y="907443"/>
                    <a:pt x="452254" y="908562"/>
                  </a:cubicBezTo>
                  <a:cubicBezTo>
                    <a:pt x="202154" y="907443"/>
                    <a:pt x="0" y="704383"/>
                    <a:pt x="0" y="454281"/>
                  </a:cubicBezTo>
                  <a:cubicBezTo>
                    <a:pt x="0" y="204179"/>
                    <a:pt x="202154" y="1118"/>
                    <a:pt x="4522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-4418305" y="2497451"/>
            <a:ext cx="6153888" cy="615388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1D1D1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6466">
            <a:off x="2301297" y="2938370"/>
            <a:ext cx="1055708" cy="867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67639" y="6384644"/>
            <a:ext cx="714433" cy="71443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862482" y="428625"/>
            <a:ext cx="1077903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300">
                <a:solidFill>
                  <a:srgbClr val="000000"/>
                </a:solidFill>
                <a:latin typeface="Arial Bold"/>
              </a:rPr>
              <a:t>DATA INTERPRETATION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92834" y="1951427"/>
            <a:ext cx="6630640" cy="734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Data shows damage prolonged radiation exposure can cause in LM741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Changes in input bias current affect performance: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Increased power consumption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Inaccurate output readings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Continued testing important for safety and reliability of space missions</a:t>
            </a:r>
          </a:p>
          <a:p>
            <a:pPr>
              <a:lnSpc>
                <a:spcPts val="4440"/>
              </a:lnSpc>
            </a:pPr>
            <a:endParaRPr lang="en-US" sz="3171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440"/>
              </a:lnSpc>
            </a:pPr>
            <a:endParaRPr lang="en-US" sz="317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56039">
            <a:off x="-5466537" y="-7895681"/>
            <a:ext cx="12990473" cy="13567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2522" y="5143500"/>
            <a:ext cx="463848" cy="463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748599" y="6437896"/>
            <a:ext cx="393992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9853">
            <a:off x="16837695" y="9207790"/>
            <a:ext cx="687360" cy="6662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92120" y="2864178"/>
            <a:ext cx="463848" cy="4638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8133" y="907549"/>
            <a:ext cx="628229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6"/>
              </a:lnSpc>
            </a:pPr>
            <a:r>
              <a:rPr lang="en-US" sz="6922">
                <a:solidFill>
                  <a:srgbClr val="000000"/>
                </a:solidFill>
                <a:latin typeface="Arial Bold"/>
              </a:rPr>
              <a:t>VERSION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37081" y="2250080"/>
            <a:ext cx="9022219" cy="622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endParaRPr/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Multi-DUT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Linear Bipolar Circuits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MOS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Diodes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FPGA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More parameter data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Slew Rate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Temperature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000000"/>
                </a:solidFill>
                <a:latin typeface="Arial"/>
              </a:rPr>
              <a:t>Voltage Range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000000"/>
                </a:solidFill>
                <a:latin typeface="Arial"/>
              </a:rPr>
              <a:t>Multi-use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4891" y="4433926"/>
            <a:ext cx="10415600" cy="160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10"/>
              </a:lnSpc>
            </a:pPr>
            <a:r>
              <a:rPr lang="en-US" sz="9342" spc="-233">
                <a:solidFill>
                  <a:srgbClr val="FFFFFF"/>
                </a:solidFill>
                <a:latin typeface="Arial"/>
              </a:rPr>
              <a:t>Questions?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76047" y="-683261"/>
            <a:ext cx="6046132" cy="59471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21496">
            <a:off x="12553483" y="5860272"/>
            <a:ext cx="2869608" cy="28696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0827">
            <a:off x="-134834" y="40874"/>
            <a:ext cx="3521792" cy="37905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35070" y="887430"/>
            <a:ext cx="9349481" cy="934948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CBE6F6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92473" y="1916258"/>
            <a:ext cx="7291825" cy="729182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CBE6F6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76215" y="0"/>
            <a:ext cx="11124340" cy="111243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CBE6F6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08944" y="2832729"/>
            <a:ext cx="5458882" cy="54588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CBE6F6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239301" y="3716453"/>
            <a:ext cx="3598168" cy="359816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CBE6F6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88934" y="4263104"/>
            <a:ext cx="2598132" cy="2598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9115">
            <a:off x="9866682" y="7171098"/>
            <a:ext cx="1390391" cy="11262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54354" y="6075911"/>
            <a:ext cx="375875" cy="37587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39995" y="2690031"/>
            <a:ext cx="7021357" cy="108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47"/>
              </a:lnSpc>
            </a:pPr>
            <a:r>
              <a:rPr lang="en-US" sz="6372">
                <a:solidFill>
                  <a:srgbClr val="FFFFFF"/>
                </a:solidFill>
                <a:latin typeface="Arial"/>
              </a:rPr>
              <a:t>Acknowledgments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73584" y="2204256"/>
            <a:ext cx="279662" cy="27966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09320" y="888869"/>
            <a:ext cx="279662" cy="27966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64025" y="1774694"/>
            <a:ext cx="429562" cy="42956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49152" y="7519425"/>
            <a:ext cx="429562" cy="42956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94252" y="7809156"/>
            <a:ext cx="279662" cy="27966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92976" y="3822458"/>
            <a:ext cx="10561878" cy="2837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1"/>
              </a:lnSpc>
            </a:pPr>
            <a:r>
              <a:rPr lang="en-US" sz="2665">
                <a:solidFill>
                  <a:srgbClr val="FFFFFF"/>
                </a:solidFill>
                <a:latin typeface="Arial"/>
              </a:rPr>
              <a:t>A special thanks to :</a:t>
            </a:r>
          </a:p>
          <a:p>
            <a:pPr marL="575459" lvl="1" indent="-287729">
              <a:lnSpc>
                <a:spcPts val="3731"/>
              </a:lnSpc>
              <a:buFont typeface="Arial"/>
              <a:buChar char="•"/>
            </a:pPr>
            <a:r>
              <a:rPr lang="en-US" sz="2665">
                <a:solidFill>
                  <a:srgbClr val="FFFFFF"/>
                </a:solidFill>
                <a:latin typeface="Arial"/>
              </a:rPr>
              <a:t>Dr. Hugh Barnaby, for the guidance and mentorship</a:t>
            </a:r>
          </a:p>
          <a:p>
            <a:pPr marL="575459" lvl="1" indent="-287729">
              <a:lnSpc>
                <a:spcPts val="3731"/>
              </a:lnSpc>
              <a:buFont typeface="Arial"/>
              <a:buChar char="•"/>
            </a:pPr>
            <a:r>
              <a:rPr lang="en-US" sz="2665">
                <a:solidFill>
                  <a:srgbClr val="FFFFFF"/>
                </a:solidFill>
                <a:latin typeface="Arial"/>
              </a:rPr>
              <a:t>Dr. Daniel Robertson and the Radiation Oncology Research Committee at the Mayo Clinic for allowing and facilitating the use of proton beam for academic use</a:t>
            </a:r>
          </a:p>
          <a:p>
            <a:pPr marL="575459" lvl="1" indent="-287729">
              <a:lnSpc>
                <a:spcPts val="3731"/>
              </a:lnSpc>
              <a:buFont typeface="Arial"/>
              <a:buChar char="•"/>
            </a:pPr>
            <a:r>
              <a:rPr lang="en-US" sz="2665">
                <a:solidFill>
                  <a:srgbClr val="FFFFFF"/>
                </a:solidFill>
                <a:latin typeface="Arial"/>
              </a:rPr>
              <a:t>ASU/NASA Space Grant Consortium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18250" y="8291611"/>
            <a:ext cx="1552603" cy="16294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103201" y="8291611"/>
            <a:ext cx="930006" cy="132060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87082" y="8324471"/>
            <a:ext cx="1181841" cy="128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56039">
            <a:off x="-5466537" y="-7895681"/>
            <a:ext cx="12990473" cy="13567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2522" y="5143500"/>
            <a:ext cx="463848" cy="463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748599" y="6437896"/>
            <a:ext cx="3939921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9853">
            <a:off x="16837695" y="9207790"/>
            <a:ext cx="687360" cy="6662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92120" y="2864178"/>
            <a:ext cx="463848" cy="463848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314997">
            <a:off x="10212145" y="6800433"/>
            <a:ext cx="7705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314997">
            <a:off x="10183576" y="7803579"/>
            <a:ext cx="7705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314997">
            <a:off x="10155007" y="8836050"/>
            <a:ext cx="7705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69637" y="5733031"/>
            <a:ext cx="6387375" cy="35876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88133" y="907549"/>
            <a:ext cx="6282296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6"/>
              </a:lnSpc>
            </a:pPr>
            <a:r>
              <a:rPr lang="en-US" sz="6922">
                <a:solidFill>
                  <a:srgbClr val="000000"/>
                </a:solidFill>
                <a:latin typeface="Arial Bold"/>
              </a:rPr>
              <a:t>SPACE RADIATION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4230" y="5483523"/>
            <a:ext cx="9022219" cy="60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171">
                <a:solidFill>
                  <a:srgbClr val="000000"/>
                </a:solidFill>
                <a:latin typeface="Arial"/>
              </a:rPr>
              <a:t>Sources: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64230" y="6505982"/>
            <a:ext cx="867418" cy="60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3867">
                <a:solidFill>
                  <a:srgbClr val="000000"/>
                </a:solidFill>
                <a:latin typeface="Bernoru Bold"/>
              </a:rPr>
              <a:t>O1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64230" y="7509128"/>
            <a:ext cx="867418" cy="60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3867">
                <a:solidFill>
                  <a:srgbClr val="000000"/>
                </a:solidFill>
                <a:latin typeface="Bernoru Bold"/>
              </a:rPr>
              <a:t>O2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4230" y="8541599"/>
            <a:ext cx="867418" cy="60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0"/>
              </a:lnSpc>
            </a:pPr>
            <a:r>
              <a:rPr lang="en-US" sz="3867">
                <a:solidFill>
                  <a:srgbClr val="000000"/>
                </a:solidFill>
                <a:latin typeface="Bernoru Bold"/>
              </a:rPr>
              <a:t>O3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54481" y="6213693"/>
            <a:ext cx="7667884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Belgrano"/>
              </a:rPr>
              <a:t>Particles trapped in Earth's magnetic field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54481" y="7507351"/>
            <a:ext cx="766788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Belgrano"/>
              </a:rPr>
              <a:t>Solar particle events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54481" y="8539822"/>
            <a:ext cx="766788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Belgrano"/>
              </a:rPr>
              <a:t>Galactic cosmic rays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97262" y="785786"/>
            <a:ext cx="9022219" cy="116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171">
                <a:solidFill>
                  <a:srgbClr val="000000"/>
                </a:solidFill>
                <a:latin typeface="Arial"/>
              </a:rPr>
              <a:t>Radiation: Energy that is emmited in the form of rays, electromagnetic waves, and/or particles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97262" y="2198931"/>
            <a:ext cx="9022219" cy="229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171">
                <a:solidFill>
                  <a:srgbClr val="000000"/>
                </a:solidFill>
                <a:latin typeface="Arial"/>
              </a:rPr>
              <a:t>Space Radiation: made up of atoms in which electrons have been stripped away as atoms accelerate in interstellar space to speeds approaching the speed of light, Ionizing Radiation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8282" y="3435099"/>
            <a:ext cx="463848" cy="463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79548" y="8533841"/>
            <a:ext cx="3159503" cy="2542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87571" y="488534"/>
            <a:ext cx="231924" cy="231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91080" y="418390"/>
            <a:ext cx="2202850" cy="18806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89244" y="2381250"/>
            <a:ext cx="5758328" cy="57583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76657" y="4299273"/>
            <a:ext cx="1983500" cy="16884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6779" y="4423143"/>
            <a:ext cx="1483778" cy="1435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958" y="6859691"/>
            <a:ext cx="753281" cy="3560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05938" y="942975"/>
            <a:ext cx="1160469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85"/>
              </a:lnSpc>
            </a:pPr>
            <a:r>
              <a:rPr lang="en-US" sz="4487">
                <a:solidFill>
                  <a:srgbClr val="FFFFFF"/>
                </a:solidFill>
                <a:latin typeface="Arial"/>
              </a:rPr>
              <a:t>RADIATION EFFECTS IN ELECTRONICS</a:t>
            </a:r>
          </a:p>
          <a:p>
            <a:pPr algn="r">
              <a:lnSpc>
                <a:spcPts val="5385"/>
              </a:lnSpc>
            </a:pPr>
            <a:endParaRPr lang="en-US" sz="448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46857" y="2813319"/>
            <a:ext cx="7919254" cy="622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171">
                <a:solidFill>
                  <a:srgbClr val="FFFFFF"/>
                </a:solidFill>
                <a:latin typeface="Arial"/>
              </a:rPr>
              <a:t>Upsets/Anomalies: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Loss of data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Spurious signals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Phantom commands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Performance degradation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Single Event Effects (SEE) in microelectronics: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FFFFFF"/>
                </a:solidFill>
                <a:latin typeface="Arial"/>
              </a:rPr>
              <a:t>1101        0101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Electromagnetic pulses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Range from transient, cumulative, permanent, recoverable, or destructive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79707" y="8457641"/>
            <a:ext cx="44422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33"/>
              </a:lnSpc>
            </a:pPr>
            <a:r>
              <a:rPr lang="en-US" sz="3527">
                <a:solidFill>
                  <a:srgbClr val="FFFFFF"/>
                </a:solidFill>
                <a:latin typeface="Arial"/>
              </a:rPr>
              <a:t>SYSTEM FAILURE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782954" flipH="1" flipV="1">
            <a:off x="15399535" y="7448470"/>
            <a:ext cx="3719530" cy="43526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77352" y="1202896"/>
            <a:ext cx="8511215" cy="62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Arial Bold"/>
              </a:rPr>
              <a:t>SINGLE EVENT EFFECTS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279096"/>
            <a:ext cx="1726766" cy="17217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44000" y="1202896"/>
            <a:ext cx="8511215" cy="62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>
                <a:solidFill>
                  <a:srgbClr val="FFFFFF"/>
                </a:solidFill>
                <a:latin typeface="Arial Bold"/>
              </a:rPr>
              <a:t>TOTAL IONIZING DOSE</a:t>
            </a:r>
          </a:p>
        </p:txBody>
      </p:sp>
      <p:sp>
        <p:nvSpPr>
          <p:cNvPr id="6" name="AutoShape 6"/>
          <p:cNvSpPr/>
          <p:nvPr/>
        </p:nvSpPr>
        <p:spPr>
          <a:xfrm rot="-5386102">
            <a:off x="6096427" y="5514590"/>
            <a:ext cx="741341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755466" y="2578872"/>
            <a:ext cx="6630640" cy="622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Individual incidents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Single highly energetic particle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Soft errors: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FFFFFF"/>
                </a:solidFill>
                <a:latin typeface="Arial"/>
              </a:rPr>
              <a:t>Non-destructive, bit flips, logic transients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Hard errors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FFFFFF"/>
                </a:solidFill>
                <a:latin typeface="Arial"/>
              </a:rPr>
              <a:t>Permanent functional effects</a:t>
            </a:r>
          </a:p>
          <a:p>
            <a:pPr marL="1369503" lvl="2" indent="-456501">
              <a:lnSpc>
                <a:spcPts val="4440"/>
              </a:lnSpc>
              <a:buFont typeface="Arial"/>
              <a:buChar char="⚬"/>
            </a:pPr>
            <a:r>
              <a:rPr lang="en-US" sz="3171">
                <a:solidFill>
                  <a:srgbClr val="FFFFFF"/>
                </a:solidFill>
                <a:latin typeface="Arial"/>
              </a:rPr>
              <a:t>May or may not be destructive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Latch-ups, burnouts, gate ruptures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63294" y="2578872"/>
            <a:ext cx="6630640" cy="4539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Cumulative, long term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Caused by all ionizing radiation sources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Performance degradation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Potentially leads to failure over time</a:t>
            </a:r>
          </a:p>
          <a:p>
            <a:pPr marL="684752" lvl="1" indent="-342376">
              <a:lnSpc>
                <a:spcPts val="4440"/>
              </a:lnSpc>
              <a:buFont typeface="Arial"/>
              <a:buChar char="•"/>
            </a:pPr>
            <a:r>
              <a:rPr lang="en-US" sz="3171">
                <a:solidFill>
                  <a:srgbClr val="FFFFFF"/>
                </a:solidFill>
                <a:latin typeface="Arial"/>
              </a:rPr>
              <a:t>Voltage shifts, leakage currents, gain degradation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954783" cy="19498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81345" y="3107941"/>
            <a:ext cx="3525309" cy="35609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7481118"/>
            <a:ext cx="1954783" cy="18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57941" y="1118338"/>
            <a:ext cx="1301359" cy="14372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15892" y="7694956"/>
            <a:ext cx="1985458" cy="1916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49611" y="8730036"/>
            <a:ext cx="539387" cy="2549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181570" y="1532160"/>
            <a:ext cx="503286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 Bold"/>
              </a:rPr>
              <a:t>ANALOG FAILURES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99979" y="7075831"/>
            <a:ext cx="4596045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 Bold"/>
              </a:rPr>
              <a:t>DIGITAL FAILURES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65649" y="1532160"/>
            <a:ext cx="432303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 Bold"/>
              </a:rPr>
              <a:t>POWER FAILURES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06655" y="6532906"/>
            <a:ext cx="5764533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Arial Bold"/>
              </a:rPr>
              <a:t>CODE/ALGORITHM FAILURES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65649" y="7735095"/>
            <a:ext cx="5833448" cy="480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Code Corruption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65649" y="2263122"/>
            <a:ext cx="5833448" cy="480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Power Control Malfunctions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89270" y="7733056"/>
            <a:ext cx="5833448" cy="1356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Memory Corruption</a:t>
            </a:r>
          </a:p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Soft Errors</a:t>
            </a:r>
          </a:p>
          <a:p>
            <a:pPr marL="1067251" lvl="2" indent="-355750">
              <a:lnSpc>
                <a:spcPts val="3460"/>
              </a:lnSpc>
              <a:buFont typeface="Arial"/>
              <a:buChar char="⚬"/>
            </a:pPr>
            <a:r>
              <a:rPr lang="en-US" sz="2471">
                <a:solidFill>
                  <a:srgbClr val="FFFFFF"/>
                </a:solidFill>
                <a:latin typeface="Arial"/>
              </a:rPr>
              <a:t>1101        0101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06981" y="2342045"/>
            <a:ext cx="5833448" cy="91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Performance Degradation</a:t>
            </a:r>
          </a:p>
          <a:p>
            <a:pPr marL="533625" lvl="1" indent="-266813">
              <a:lnSpc>
                <a:spcPts val="3460"/>
              </a:lnSpc>
              <a:buFont typeface="Arial"/>
              <a:buChar char="•"/>
            </a:pPr>
            <a:r>
              <a:rPr lang="en-US" sz="2471">
                <a:solidFill>
                  <a:srgbClr val="FFFFFF"/>
                </a:solidFill>
                <a:latin typeface="Arial"/>
              </a:rPr>
              <a:t>Operational Failures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31446" y="128347"/>
            <a:ext cx="9968153" cy="996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907558" y="5750634"/>
            <a:ext cx="1010617" cy="1010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3327046" y="4316477"/>
            <a:ext cx="1010617" cy="1010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647492" y="3113460"/>
            <a:ext cx="1010617" cy="1010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80816" y="4741294"/>
            <a:ext cx="6111784" cy="95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6"/>
              </a:lnSpc>
            </a:pPr>
            <a:r>
              <a:rPr lang="en-US" sz="2590">
                <a:solidFill>
                  <a:srgbClr val="000000"/>
                </a:solidFill>
                <a:latin typeface="Arial"/>
              </a:rPr>
              <a:t>Measure radiation effects &amp; failure mechanisms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77190" y="3618768"/>
            <a:ext cx="4592921" cy="1320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17889" y="628538"/>
            <a:ext cx="16652222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Arial Bold"/>
              </a:rPr>
              <a:t>RADIATION HARDENING BY DESIGN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94576" y="2323495"/>
            <a:ext cx="5416022" cy="49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6"/>
              </a:lnSpc>
            </a:pPr>
            <a:r>
              <a:rPr lang="en-US" sz="2590">
                <a:solidFill>
                  <a:srgbClr val="000000"/>
                </a:solidFill>
                <a:latin typeface="Arial"/>
              </a:rPr>
              <a:t>Identify failure mechanisms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6446" y="3601790"/>
            <a:ext cx="5416022" cy="49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6"/>
              </a:lnSpc>
            </a:pPr>
            <a:r>
              <a:rPr lang="en-US" sz="2590">
                <a:solidFill>
                  <a:srgbClr val="000000"/>
                </a:solidFill>
                <a:latin typeface="Arial"/>
              </a:rPr>
              <a:t>Identify radiation effects responsible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02544" y="6151168"/>
            <a:ext cx="5416022" cy="49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6"/>
              </a:lnSpc>
            </a:pPr>
            <a:r>
              <a:rPr lang="en-US" sz="2590">
                <a:solidFill>
                  <a:srgbClr val="000000"/>
                </a:solidFill>
                <a:latin typeface="Arial"/>
              </a:rPr>
              <a:t> Use knowledge to improve design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4278" y="2340474"/>
            <a:ext cx="708523" cy="4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0"/>
              </a:lnSpc>
            </a:pPr>
            <a:r>
              <a:rPr lang="en-US" sz="3158">
                <a:solidFill>
                  <a:srgbClr val="000000"/>
                </a:solidFill>
                <a:latin typeface="Bernoru Bold"/>
              </a:rPr>
              <a:t>O1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47761" y="3618768"/>
            <a:ext cx="708523" cy="4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0"/>
              </a:lnSpc>
            </a:pPr>
            <a:r>
              <a:rPr lang="en-US" sz="3158">
                <a:solidFill>
                  <a:srgbClr val="000000"/>
                </a:solidFill>
                <a:latin typeface="Bernoru Bold"/>
              </a:rPr>
              <a:t>O2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04344" y="4846069"/>
            <a:ext cx="708523" cy="4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0"/>
              </a:lnSpc>
            </a:pPr>
            <a:r>
              <a:rPr lang="en-US" sz="3158">
                <a:solidFill>
                  <a:srgbClr val="000000"/>
                </a:solidFill>
                <a:latin typeface="Bernoru Bold"/>
              </a:rPr>
              <a:t>O3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13741" y="6212044"/>
            <a:ext cx="708523" cy="4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90"/>
              </a:lnSpc>
            </a:pPr>
            <a:r>
              <a:rPr lang="en-US" sz="3158">
                <a:solidFill>
                  <a:srgbClr val="000000"/>
                </a:solidFill>
                <a:latin typeface="Bernoru Bold"/>
              </a:rPr>
              <a:t>O4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61781" y="2673156"/>
            <a:ext cx="2887689" cy="90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1"/>
              </a:lnSpc>
            </a:pPr>
            <a:r>
              <a:rPr lang="en-US" sz="6741">
                <a:solidFill>
                  <a:srgbClr val="000000"/>
                </a:solidFill>
                <a:latin typeface="Barlow SemiCondensed Bold Bold"/>
              </a:rPr>
              <a:t>GOALS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65373" y="4105026"/>
            <a:ext cx="367712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ernoru"/>
              </a:rPr>
              <a:t>INCREASE RELIABILITY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02344" y="6895851"/>
            <a:ext cx="4120222" cy="153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873" lvl="1" indent="-274937" algn="just">
              <a:lnSpc>
                <a:spcPts val="3056"/>
              </a:lnSpc>
              <a:buFont typeface="Arial"/>
              <a:buChar char="•"/>
            </a:pPr>
            <a:r>
              <a:rPr lang="en-US" sz="2546">
                <a:solidFill>
                  <a:srgbClr val="000000"/>
                </a:solidFill>
                <a:latin typeface="Bernoru"/>
              </a:rPr>
              <a:t>REDUCE/ELIMINATE SUSCEPTIBILITY TO FAILURE MECHANISMS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02344" y="5495676"/>
            <a:ext cx="3756956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Bernoru"/>
              </a:rPr>
              <a:t>INCREASE LIFESPAN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4762" y="2082016"/>
            <a:ext cx="2910794" cy="29714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94517" y="5707402"/>
            <a:ext cx="3079327" cy="3275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605" y="5611637"/>
            <a:ext cx="5456065" cy="36877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537746" y="2291036"/>
            <a:ext cx="2553395" cy="25533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10216" y="761392"/>
            <a:ext cx="13466535" cy="109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345">
                <a:solidFill>
                  <a:srgbClr val="FFFFFF"/>
                </a:solidFill>
                <a:latin typeface="Arial Bold"/>
              </a:rPr>
              <a:t>DEVELOPING A TEST INTERFACE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21147" y="2035111"/>
            <a:ext cx="7078379" cy="367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171">
                <a:solidFill>
                  <a:srgbClr val="FFFFFF"/>
                </a:solidFill>
                <a:latin typeface="Arial Bold"/>
              </a:rPr>
              <a:t>Selected DUT:</a:t>
            </a:r>
          </a:p>
          <a:p>
            <a:pPr>
              <a:lnSpc>
                <a:spcPts val="4440"/>
              </a:lnSpc>
            </a:pPr>
            <a:r>
              <a:rPr lang="en-US" sz="3171">
                <a:solidFill>
                  <a:srgbClr val="FFFFFF"/>
                </a:solidFill>
                <a:latin typeface="Arial"/>
              </a:rPr>
              <a:t>LM741 Operational Amplifier </a:t>
            </a:r>
          </a:p>
          <a:p>
            <a:pPr marL="598394" lvl="1" indent="-299197">
              <a:lnSpc>
                <a:spcPts val="3880"/>
              </a:lnSpc>
              <a:buFont typeface="Arial"/>
              <a:buChar char="•"/>
            </a:pPr>
            <a:r>
              <a:rPr lang="en-US" sz="2771">
                <a:solidFill>
                  <a:srgbClr val="FFFFFF"/>
                </a:solidFill>
                <a:latin typeface="Arial"/>
              </a:rPr>
              <a:t>General purpose, commonly used as noninverting</a:t>
            </a:r>
          </a:p>
          <a:p>
            <a:pPr marL="598394" lvl="1" indent="-299197">
              <a:lnSpc>
                <a:spcPts val="3880"/>
              </a:lnSpc>
              <a:buFont typeface="Arial"/>
              <a:buChar char="•"/>
            </a:pPr>
            <a:r>
              <a:rPr lang="en-US" sz="2771">
                <a:solidFill>
                  <a:srgbClr val="FFFFFF"/>
                </a:solidFill>
                <a:latin typeface="Arial"/>
              </a:rPr>
              <a:t>Overload protection on input and output</a:t>
            </a:r>
          </a:p>
          <a:p>
            <a:pPr marL="598394" lvl="1" indent="-299197">
              <a:lnSpc>
                <a:spcPts val="3880"/>
              </a:lnSpc>
              <a:buFont typeface="Arial"/>
              <a:buChar char="•"/>
            </a:pPr>
            <a:r>
              <a:rPr lang="en-US" sz="2771">
                <a:solidFill>
                  <a:srgbClr val="FFFFFF"/>
                </a:solidFill>
                <a:latin typeface="Arial"/>
              </a:rPr>
              <a:t>No latch-up when range is exceeded</a:t>
            </a:r>
          </a:p>
          <a:p>
            <a:pPr>
              <a:lnSpc>
                <a:spcPts val="4440"/>
              </a:lnSpc>
            </a:pPr>
            <a:endParaRPr lang="en-US" sz="277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99471" y="5888377"/>
            <a:ext cx="5502489" cy="393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3"/>
              </a:lnSpc>
            </a:pPr>
            <a:r>
              <a:rPr lang="en-US" sz="3138">
                <a:solidFill>
                  <a:srgbClr val="FFFFFF"/>
                </a:solidFill>
                <a:latin typeface="Arial Bold"/>
              </a:rPr>
              <a:t>Radiation Source:</a:t>
            </a:r>
          </a:p>
          <a:p>
            <a:pPr>
              <a:lnSpc>
                <a:spcPts val="4393"/>
              </a:lnSpc>
            </a:pPr>
            <a:r>
              <a:rPr lang="en-US" sz="3138">
                <a:solidFill>
                  <a:srgbClr val="FFFFFF"/>
                </a:solidFill>
                <a:latin typeface="Arial"/>
              </a:rPr>
              <a:t>Hitachi ProBeat IV Synchotron-based pencil beam scanning system at Mayo Clinic, Phoenix, AZ</a:t>
            </a:r>
          </a:p>
          <a:p>
            <a:pPr>
              <a:lnSpc>
                <a:spcPts val="4393"/>
              </a:lnSpc>
            </a:pPr>
            <a:endParaRPr lang="en-US" sz="3138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393"/>
              </a:lnSpc>
            </a:pPr>
            <a:endParaRPr lang="en-US" sz="3138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799526" y="8450087"/>
            <a:ext cx="1181841" cy="1287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31744" y="3566100"/>
            <a:ext cx="7641583" cy="4478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7233" y="1686960"/>
            <a:ext cx="1128057" cy="11280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63069" y="1686960"/>
            <a:ext cx="2345596" cy="16507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68207" y="3474598"/>
            <a:ext cx="5174924" cy="51978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3773" y="421342"/>
            <a:ext cx="16360454" cy="109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345">
                <a:solidFill>
                  <a:srgbClr val="FFFFFF"/>
                </a:solidFill>
                <a:latin typeface="Arial Bold"/>
              </a:rPr>
              <a:t>DEVELOPING A TEST INTERFACE, CONT.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86511" y="1891749"/>
            <a:ext cx="6475123" cy="158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Circuit Analysis</a:t>
            </a: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31744" y="1793465"/>
            <a:ext cx="6475123" cy="158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Simulation:</a:t>
            </a:r>
          </a:p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LTSpice</a:t>
            </a: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06005" y="3053042"/>
            <a:ext cx="2483441" cy="64058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92636" y="3393584"/>
            <a:ext cx="4637997" cy="2795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2747" y="1668355"/>
            <a:ext cx="1384687" cy="13846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23871" y="1805004"/>
            <a:ext cx="1057208" cy="11113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3773" y="421342"/>
            <a:ext cx="16360454" cy="109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6345">
                <a:solidFill>
                  <a:srgbClr val="FFFFFF"/>
                </a:solidFill>
                <a:latin typeface="Arial Bold"/>
              </a:rPr>
              <a:t>DEVELOPING A TEST INTERFACE, CONT.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2028" y="1793465"/>
            <a:ext cx="6475123" cy="209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Testing Parameters:</a:t>
            </a:r>
          </a:p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SRIM</a:t>
            </a: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57800" y="1673392"/>
            <a:ext cx="6475123" cy="158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Testing Configurations:</a:t>
            </a:r>
          </a:p>
          <a:p>
            <a:pPr>
              <a:lnSpc>
                <a:spcPts val="4061"/>
              </a:lnSpc>
            </a:pPr>
            <a:r>
              <a:rPr lang="en-US" sz="2901">
                <a:solidFill>
                  <a:srgbClr val="FFFFFF"/>
                </a:solidFill>
                <a:latin typeface="Arial Bold"/>
              </a:rPr>
              <a:t>Arduino</a:t>
            </a:r>
          </a:p>
          <a:p>
            <a:pPr>
              <a:lnSpc>
                <a:spcPts val="4061"/>
              </a:lnSpc>
            </a:pPr>
            <a:endParaRPr lang="en-US" sz="2901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11468" y="2877534"/>
            <a:ext cx="3946770" cy="191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endParaRPr/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Configuration #1 : </a:t>
            </a:r>
            <a:r>
              <a:rPr lang="en-US" sz="1768">
                <a:solidFill>
                  <a:srgbClr val="FFFFFF"/>
                </a:solidFill>
                <a:latin typeface="Arial"/>
              </a:rPr>
              <a:t>(000)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1: LOW   Exp. Output: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2: LOW        -4.226 V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3: LOW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11468" y="5516802"/>
            <a:ext cx="3946770" cy="159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Configuration #2 : </a:t>
            </a:r>
            <a:r>
              <a:rPr lang="en-US" sz="1768">
                <a:solidFill>
                  <a:srgbClr val="FFFFFF"/>
                </a:solidFill>
                <a:latin typeface="Arial"/>
              </a:rPr>
              <a:t>(100)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1: HIGH  Exp. Output: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2: LOW        -0.425 V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Switch 3: LOW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546541" y="7502860"/>
            <a:ext cx="3946770" cy="222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endParaRPr/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Configuration #3 : (011)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Switch 1: LOW   Exp. Output: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Switch 2: HIGH        -0.570 V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 Bold"/>
              </a:rPr>
              <a:t>Switch 3: HIGH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 Bold"/>
            </a:endParaRP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7092" y="7147770"/>
            <a:ext cx="3946770" cy="2860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r>
              <a:rPr lang="en-US" sz="1768" u="sng">
                <a:solidFill>
                  <a:srgbClr val="FFFFFF"/>
                </a:solidFill>
                <a:latin typeface="Arial Bold"/>
              </a:rPr>
              <a:t>September 2022 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•200 MeV protons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•5mm beam  diameter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•90% uniformity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•Measurement   Points (Fluence) :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•Post 5 x 10^11 cm-2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•Post 2.5 x 10^12 cm-2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3863" y="7071327"/>
            <a:ext cx="3946770" cy="254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5"/>
              </a:lnSpc>
            </a:pPr>
            <a:r>
              <a:rPr lang="en-US" sz="1768" u="sng">
                <a:solidFill>
                  <a:srgbClr val="FFFFFF"/>
                </a:solidFill>
                <a:latin typeface="Arial Bold"/>
              </a:rPr>
              <a:t>November 2022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•200 MeV protons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•5mm beam diameter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•90% uniformity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•Measurement Points (Fluence) :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•Post 1 x 10^12 cm-2</a:t>
            </a:r>
          </a:p>
          <a:p>
            <a:pPr>
              <a:lnSpc>
                <a:spcPts val="2475"/>
              </a:lnSpc>
            </a:pPr>
            <a:r>
              <a:rPr lang="en-US" sz="1768">
                <a:solidFill>
                  <a:srgbClr val="FFFFFF"/>
                </a:solidFill>
                <a:latin typeface="Arial"/>
              </a:rPr>
              <a:t>•Post 5 x 10^12 cm-2</a:t>
            </a:r>
          </a:p>
          <a:p>
            <a:pPr>
              <a:lnSpc>
                <a:spcPts val="2475"/>
              </a:lnSpc>
            </a:pPr>
            <a:endParaRPr lang="en-US" sz="1768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3773" y="3290589"/>
            <a:ext cx="3647008" cy="182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4"/>
              </a:lnSpc>
              <a:spcBef>
                <a:spcPct val="0"/>
              </a:spcBef>
            </a:pPr>
            <a:r>
              <a:rPr lang="en-US" sz="2017">
                <a:solidFill>
                  <a:srgbClr val="FFFFFF"/>
                </a:solidFill>
                <a:latin typeface="Arial"/>
              </a:rPr>
              <a:t>Linear Energy Transfer (LET): energy deposited per unit track length, normalized to density (MeV-cm2)</a:t>
            </a:r>
          </a:p>
          <a:p>
            <a:pPr algn="ctr">
              <a:lnSpc>
                <a:spcPts val="2824"/>
              </a:lnSpc>
              <a:spcBef>
                <a:spcPct val="0"/>
              </a:spcBef>
            </a:pPr>
            <a:endParaRPr lang="en-US" sz="201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63773" y="5057775"/>
            <a:ext cx="3530117" cy="144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rial"/>
              </a:rPr>
              <a:t>Total Ionizing Dose (TID): measure of energy absorbed by a unit mass per matter, or rad, by ionizing radiation.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Custom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Barlow SemiCondensed Bold Bold</vt:lpstr>
      <vt:lpstr>Bernoru</vt:lpstr>
      <vt:lpstr>Arial</vt:lpstr>
      <vt:lpstr>Belgrano</vt:lpstr>
      <vt:lpstr>Arial Bold</vt:lpstr>
      <vt:lpstr>Calibri</vt:lpstr>
      <vt:lpstr>Bernoru Bold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Your Creative Niche</dc:title>
  <dc:creator>Michelle A. Coe</dc:creator>
  <cp:lastModifiedBy>Coe, Michelle A - (macoe)</cp:lastModifiedBy>
  <cp:revision>1</cp:revision>
  <dcterms:created xsi:type="dcterms:W3CDTF">2006-08-16T00:00:00Z</dcterms:created>
  <dcterms:modified xsi:type="dcterms:W3CDTF">2023-04-14T18:29:01Z</dcterms:modified>
  <dc:identifier>DAFfRmljf_0</dc:identifier>
</cp:coreProperties>
</file>